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8229600" cx="14630400"/>
  <p:notesSz cx="8229600" cy="14630400"/>
  <p:embeddedFontLst>
    <p:embeddedFont>
      <p:font typeface="Inter"/>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9" roundtripDataSignature="AMtx7mhbaL3HmNWklskypJTrBqqmRVACf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Inter-regular.fntdata"/><Relationship Id="rId14" Type="http://schemas.openxmlformats.org/officeDocument/2006/relationships/slide" Target="slides/slide10.xml"/><Relationship Id="rId17" Type="http://schemas.openxmlformats.org/officeDocument/2006/relationships/font" Target="fonts/Inter-italic.fntdata"/><Relationship Id="rId16" Type="http://schemas.openxmlformats.org/officeDocument/2006/relationships/font" Target="fonts/Inter-bold.fntdata"/><Relationship Id="rId5" Type="http://schemas.openxmlformats.org/officeDocument/2006/relationships/slide" Target="slides/slide1.xml"/><Relationship Id="rId19" Type="http://customschemas.google.com/relationships/presentationmetadata" Target="metadata"/><Relationship Id="rId6" Type="http://schemas.openxmlformats.org/officeDocument/2006/relationships/slide" Target="slides/slide2.xml"/><Relationship Id="rId18" Type="http://schemas.openxmlformats.org/officeDocument/2006/relationships/font" Target="fonts/Inter-bold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 name="Shape 7"/>
        <p:cNvGrpSpPr/>
        <p:nvPr/>
      </p:nvGrpSpPr>
      <p:grpSpPr>
        <a:xfrm>
          <a:off x="0" y="0"/>
          <a:ext cx="0" cy="0"/>
          <a:chOff x="0" y="0"/>
          <a:chExt cx="0" cy="0"/>
        </a:xfrm>
      </p:grpSpPr>
      <p:sp>
        <p:nvSpPr>
          <p:cNvPr id="8" name="Google Shape;8;p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 name="Google Shape;9;p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0" name="Google Shape;10;p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945b2bc391_0_10: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6" name="Google Shape;136;g2945b2bc391_0_1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37" name="Google Shape;137;g2945b2bc391_0_1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 name="Shape 18"/>
        <p:cNvGrpSpPr/>
        <p:nvPr/>
      </p:nvGrpSpPr>
      <p:grpSpPr>
        <a:xfrm>
          <a:off x="0" y="0"/>
          <a:ext cx="0" cy="0"/>
          <a:chOff x="0" y="0"/>
          <a:chExt cx="0" cy="0"/>
        </a:xfrm>
      </p:grpSpPr>
      <p:sp>
        <p:nvSpPr>
          <p:cNvPr id="19" name="Google Shape;19;p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 name="Google Shape;20;p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21" name="Google Shape;21;p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 name="Shape 29"/>
        <p:cNvGrpSpPr/>
        <p:nvPr/>
      </p:nvGrpSpPr>
      <p:grpSpPr>
        <a:xfrm>
          <a:off x="0" y="0"/>
          <a:ext cx="0" cy="0"/>
          <a:chOff x="0" y="0"/>
          <a:chExt cx="0" cy="0"/>
        </a:xfrm>
      </p:grpSpPr>
      <p:sp>
        <p:nvSpPr>
          <p:cNvPr id="30" name="Google Shape;30;p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 name="Google Shape;31;p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32" name="Google Shape;32;p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p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 name="Google Shape;50;p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51" name="Google Shape;51;p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1" name="Google Shape;71;p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72" name="Google Shape;72;p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8" name="Google Shape;88;p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89" name="Google Shape;89;p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6" name="Google Shape;106;p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07" name="Google Shape;107;p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6" name="Google Shape;116;p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17" name="Google Shape;117;p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945b2bc391_0_0: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6" name="Google Shape;126;g2945b2bc391_0_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27" name="Google Shape;127;g2945b2bc391_0_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6" name="Shape 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s://gamma.app" TargetMode="Externa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 name="Shape 11"/>
        <p:cNvGrpSpPr/>
        <p:nvPr/>
      </p:nvGrpSpPr>
      <p:grpSpPr>
        <a:xfrm>
          <a:off x="0" y="0"/>
          <a:ext cx="0" cy="0"/>
          <a:chOff x="0" y="0"/>
          <a:chExt cx="0" cy="0"/>
        </a:xfrm>
      </p:grpSpPr>
      <p:sp>
        <p:nvSpPr>
          <p:cNvPr id="12" name="Google Shape;12;p1"/>
          <p:cNvSpPr/>
          <p:nvPr/>
        </p:nvSpPr>
        <p:spPr>
          <a:xfrm>
            <a:off x="0" y="0"/>
            <a:ext cx="14630400" cy="8229600"/>
          </a:xfrm>
          <a:prstGeom prst="rect">
            <a:avLst/>
          </a:prstGeom>
          <a:solidFill>
            <a:srgbClr val="0C0C0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1"/>
          <p:cNvSpPr/>
          <p:nvPr/>
        </p:nvSpPr>
        <p:spPr>
          <a:xfrm>
            <a:off x="0" y="0"/>
            <a:ext cx="14630400" cy="8229600"/>
          </a:xfrm>
          <a:prstGeom prst="rect">
            <a:avLst/>
          </a:prstGeom>
          <a:solidFill>
            <a:srgbClr val="272525"/>
          </a:solidFill>
          <a:ln cap="flat" cmpd="sng" w="13800">
            <a:solidFill>
              <a:srgbClr val="56515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1"/>
          <p:cNvSpPr/>
          <p:nvPr/>
        </p:nvSpPr>
        <p:spPr>
          <a:xfrm>
            <a:off x="833199" y="2673548"/>
            <a:ext cx="5332690" cy="833199"/>
          </a:xfrm>
          <a:prstGeom prst="rect">
            <a:avLst/>
          </a:prstGeom>
          <a:noFill/>
          <a:ln>
            <a:noFill/>
          </a:ln>
        </p:spPr>
        <p:txBody>
          <a:bodyPr anchorCtr="0" anchor="t" bIns="45700" lIns="91425" spcFirstLastPara="1" rIns="91425" wrap="square" tIns="45700">
            <a:noAutofit/>
          </a:bodyPr>
          <a:lstStyle/>
          <a:p>
            <a:pPr indent="0" lvl="0" marL="0" marR="0" rtl="0" algn="l">
              <a:lnSpc>
                <a:spcPct val="124995"/>
              </a:lnSpc>
              <a:spcBef>
                <a:spcPts val="0"/>
              </a:spcBef>
              <a:spcAft>
                <a:spcPts val="0"/>
              </a:spcAft>
              <a:buClr>
                <a:srgbClr val="FFFFFF"/>
              </a:buClr>
              <a:buSzPts val="5249"/>
              <a:buFont typeface="Inter"/>
              <a:buNone/>
            </a:pPr>
            <a:r>
              <a:rPr b="1" i="0" lang="en-US" sz="5249" u="none" cap="none" strike="noStrike">
                <a:solidFill>
                  <a:srgbClr val="FFFFFF"/>
                </a:solidFill>
                <a:latin typeface="Inter"/>
                <a:ea typeface="Inter"/>
                <a:cs typeface="Inter"/>
                <a:sym typeface="Inter"/>
              </a:rPr>
              <a:t>UXPin</a:t>
            </a:r>
            <a:endParaRPr b="0" i="0" sz="5249" u="none" cap="none" strike="noStrike">
              <a:solidFill>
                <a:schemeClr val="dk1"/>
              </a:solidFill>
              <a:latin typeface="Calibri"/>
              <a:ea typeface="Calibri"/>
              <a:cs typeface="Calibri"/>
              <a:sym typeface="Calibri"/>
            </a:endParaRPr>
          </a:p>
        </p:txBody>
      </p:sp>
      <p:sp>
        <p:nvSpPr>
          <p:cNvPr id="15" name="Google Shape;15;p1"/>
          <p:cNvSpPr/>
          <p:nvPr/>
        </p:nvSpPr>
        <p:spPr>
          <a:xfrm>
            <a:off x="833199" y="3840004"/>
            <a:ext cx="7477601" cy="1066205"/>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E5E0DF"/>
              </a:buClr>
              <a:buSzPts val="1750"/>
              <a:buFont typeface="Inter"/>
              <a:buNone/>
            </a:pPr>
            <a:r>
              <a:rPr b="0" i="0" lang="en-US" sz="1750" u="none" cap="none" strike="noStrike">
                <a:solidFill>
                  <a:srgbClr val="E5E0DF"/>
                </a:solidFill>
                <a:latin typeface="Inter"/>
                <a:ea typeface="Inter"/>
                <a:cs typeface="Inter"/>
                <a:sym typeface="Inter"/>
              </a:rPr>
              <a:t>UXPin is a powerful design and prototyping tool that enables you to create exceptional user experiences. This presentation will explore its features, benefits, use cases, and integration options.</a:t>
            </a:r>
            <a:endParaRPr b="0" i="0" sz="1750" u="none" cap="none" strike="noStrike">
              <a:solidFill>
                <a:schemeClr val="dk1"/>
              </a:solidFill>
              <a:latin typeface="Calibri"/>
              <a:ea typeface="Calibri"/>
              <a:cs typeface="Calibri"/>
              <a:sym typeface="Calibri"/>
            </a:endParaRPr>
          </a:p>
        </p:txBody>
      </p:sp>
      <p:sp>
        <p:nvSpPr>
          <p:cNvPr id="16" name="Google Shape;16;p1"/>
          <p:cNvSpPr/>
          <p:nvPr/>
        </p:nvSpPr>
        <p:spPr>
          <a:xfrm>
            <a:off x="833200" y="5512450"/>
            <a:ext cx="5486400" cy="1066200"/>
          </a:xfrm>
          <a:prstGeom prst="rect">
            <a:avLst/>
          </a:prstGeom>
          <a:noFill/>
          <a:ln>
            <a:noFill/>
          </a:ln>
        </p:spPr>
        <p:txBody>
          <a:bodyPr anchorCtr="0" anchor="t" bIns="45700" lIns="91425" spcFirstLastPara="1" rIns="91425" wrap="square" tIns="45700">
            <a:noAutofit/>
          </a:bodyPr>
          <a:lstStyle/>
          <a:p>
            <a:pPr indent="-367474" lvl="0" marL="457200" marR="0" rtl="0" algn="l">
              <a:lnSpc>
                <a:spcPct val="140009"/>
              </a:lnSpc>
              <a:spcBef>
                <a:spcPts val="0"/>
              </a:spcBef>
              <a:spcAft>
                <a:spcPts val="0"/>
              </a:spcAft>
              <a:buClr>
                <a:srgbClr val="E5E0DF"/>
              </a:buClr>
              <a:buSzPts val="2187"/>
              <a:buFont typeface="Inter"/>
              <a:buChar char="-"/>
            </a:pPr>
            <a:r>
              <a:rPr b="1" lang="en-US" sz="2187">
                <a:solidFill>
                  <a:srgbClr val="E5E0DF"/>
                </a:solidFill>
                <a:latin typeface="Inter"/>
                <a:ea typeface="Inter"/>
                <a:cs typeface="Inter"/>
                <a:sym typeface="Inter"/>
              </a:rPr>
              <a:t>Jaydeep Lokhande</a:t>
            </a:r>
            <a:endParaRPr b="1" i="0" sz="2187" u="none" cap="none" strike="noStrike">
              <a:solidFill>
                <a:srgbClr val="E5E0DF"/>
              </a:solidFill>
              <a:latin typeface="Inter"/>
              <a:ea typeface="Inter"/>
              <a:cs typeface="Inter"/>
              <a:sym typeface="Inter"/>
            </a:endParaRPr>
          </a:p>
        </p:txBody>
      </p:sp>
      <p:pic>
        <p:nvPicPr>
          <p:cNvPr descr="preencoded.png" id="17" name="Google Shape;17;p1"/>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2945b2bc391_0_10"/>
          <p:cNvSpPr/>
          <p:nvPr/>
        </p:nvSpPr>
        <p:spPr>
          <a:xfrm>
            <a:off x="0" y="0"/>
            <a:ext cx="14630400" cy="8229600"/>
          </a:xfrm>
          <a:prstGeom prst="rect">
            <a:avLst/>
          </a:prstGeom>
          <a:solidFill>
            <a:srgbClr val="0C0C0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g2945b2bc391_0_10"/>
          <p:cNvSpPr/>
          <p:nvPr/>
        </p:nvSpPr>
        <p:spPr>
          <a:xfrm>
            <a:off x="0" y="0"/>
            <a:ext cx="14630400" cy="8229600"/>
          </a:xfrm>
          <a:prstGeom prst="rect">
            <a:avLst/>
          </a:prstGeom>
          <a:solidFill>
            <a:srgbClr val="272525"/>
          </a:solidFill>
          <a:ln cap="flat" cmpd="sng" w="13800">
            <a:solidFill>
              <a:srgbClr val="56515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g2945b2bc391_0_10"/>
          <p:cNvSpPr/>
          <p:nvPr/>
        </p:nvSpPr>
        <p:spPr>
          <a:xfrm>
            <a:off x="6319599" y="2890123"/>
            <a:ext cx="4443900" cy="694500"/>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FFFFFF"/>
              </a:buClr>
              <a:buSzPts val="4374"/>
              <a:buFont typeface="Inter"/>
              <a:buNone/>
            </a:pPr>
            <a:r>
              <a:t/>
            </a:r>
            <a:endParaRPr b="0" i="0" sz="4374" u="none" cap="none" strike="noStrike">
              <a:solidFill>
                <a:schemeClr val="dk1"/>
              </a:solidFill>
              <a:latin typeface="Calibri"/>
              <a:ea typeface="Calibri"/>
              <a:cs typeface="Calibri"/>
              <a:sym typeface="Calibri"/>
            </a:endParaRPr>
          </a:p>
        </p:txBody>
      </p:sp>
      <p:pic>
        <p:nvPicPr>
          <p:cNvPr descr="preencoded.png" id="142" name="Google Shape;142;g2945b2bc391_0_10"/>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43" name="Google Shape;143;g2945b2bc391_0_10"/>
          <p:cNvSpPr txBox="1"/>
          <p:nvPr/>
        </p:nvSpPr>
        <p:spPr>
          <a:xfrm>
            <a:off x="4670200" y="3406150"/>
            <a:ext cx="7165800" cy="320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0"/>
              <a:buFont typeface="Arial"/>
              <a:buNone/>
            </a:pPr>
            <a:r>
              <a:rPr b="1" i="0" lang="en-US" sz="6000" u="none" cap="none" strike="noStrike">
                <a:solidFill>
                  <a:schemeClr val="lt1"/>
                </a:solidFill>
                <a:latin typeface="Times New Roman"/>
                <a:ea typeface="Times New Roman"/>
                <a:cs typeface="Times New Roman"/>
                <a:sym typeface="Times New Roman"/>
              </a:rPr>
              <a:t>THANK YOU</a:t>
            </a:r>
            <a:endParaRPr b="1" i="0" sz="60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 name="Shape 22"/>
        <p:cNvGrpSpPr/>
        <p:nvPr/>
      </p:nvGrpSpPr>
      <p:grpSpPr>
        <a:xfrm>
          <a:off x="0" y="0"/>
          <a:ext cx="0" cy="0"/>
          <a:chOff x="0" y="0"/>
          <a:chExt cx="0" cy="0"/>
        </a:xfrm>
      </p:grpSpPr>
      <p:sp>
        <p:nvSpPr>
          <p:cNvPr id="23" name="Google Shape;23;p2"/>
          <p:cNvSpPr/>
          <p:nvPr/>
        </p:nvSpPr>
        <p:spPr>
          <a:xfrm>
            <a:off x="0" y="0"/>
            <a:ext cx="14630400" cy="8229600"/>
          </a:xfrm>
          <a:prstGeom prst="rect">
            <a:avLst/>
          </a:prstGeom>
          <a:solidFill>
            <a:srgbClr val="0C0C0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
          <p:cNvSpPr/>
          <p:nvPr/>
        </p:nvSpPr>
        <p:spPr>
          <a:xfrm>
            <a:off x="0" y="0"/>
            <a:ext cx="14630400" cy="8229600"/>
          </a:xfrm>
          <a:prstGeom prst="rect">
            <a:avLst/>
          </a:prstGeom>
          <a:solidFill>
            <a:srgbClr val="272525"/>
          </a:solidFill>
          <a:ln cap="flat" cmpd="sng" w="13800">
            <a:solidFill>
              <a:srgbClr val="56515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25" name="Google Shape;25;p2"/>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26" name="Google Shape;26;p2"/>
          <p:cNvSpPr/>
          <p:nvPr/>
        </p:nvSpPr>
        <p:spPr>
          <a:xfrm>
            <a:off x="0" y="0"/>
            <a:ext cx="14630400" cy="8229600"/>
          </a:xfrm>
          <a:prstGeom prst="rect">
            <a:avLst/>
          </a:prstGeom>
          <a:solidFill>
            <a:srgbClr val="272525">
              <a:alpha val="8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
          <p:cNvSpPr/>
          <p:nvPr/>
        </p:nvSpPr>
        <p:spPr>
          <a:xfrm>
            <a:off x="2037993" y="3245525"/>
            <a:ext cx="4443889" cy="694373"/>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FFFFFF"/>
              </a:buClr>
              <a:buSzPts val="4374"/>
              <a:buFont typeface="Inter"/>
              <a:buNone/>
            </a:pPr>
            <a:r>
              <a:rPr b="1" i="0" lang="en-US" sz="4374" u="none" cap="none" strike="noStrike">
                <a:solidFill>
                  <a:srgbClr val="FFFFFF"/>
                </a:solidFill>
                <a:latin typeface="Inter"/>
                <a:ea typeface="Inter"/>
                <a:cs typeface="Inter"/>
                <a:sym typeface="Inter"/>
              </a:rPr>
              <a:t>Introduction</a:t>
            </a:r>
            <a:endParaRPr b="0" i="0" sz="4374" u="none" cap="none" strike="noStrike">
              <a:solidFill>
                <a:schemeClr val="dk1"/>
              </a:solidFill>
              <a:latin typeface="Calibri"/>
              <a:ea typeface="Calibri"/>
              <a:cs typeface="Calibri"/>
              <a:sym typeface="Calibri"/>
            </a:endParaRPr>
          </a:p>
        </p:txBody>
      </p:sp>
      <p:sp>
        <p:nvSpPr>
          <p:cNvPr id="28" name="Google Shape;28;p2"/>
          <p:cNvSpPr/>
          <p:nvPr/>
        </p:nvSpPr>
        <p:spPr>
          <a:xfrm>
            <a:off x="2037993" y="4273153"/>
            <a:ext cx="10554414" cy="710803"/>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E5E0DF"/>
              </a:buClr>
              <a:buSzPts val="1750"/>
              <a:buFont typeface="Inter"/>
              <a:buNone/>
            </a:pPr>
            <a:r>
              <a:rPr b="0" i="0" lang="en-US" sz="1750" u="none" cap="none" strike="noStrike">
                <a:solidFill>
                  <a:srgbClr val="E5E0DF"/>
                </a:solidFill>
                <a:latin typeface="Inter"/>
                <a:ea typeface="Inter"/>
                <a:cs typeface="Inter"/>
                <a:sym typeface="Inter"/>
              </a:rPr>
              <a:t>UXPin is a leading design and prototyping tool used by designers worldwide. Discover how it empowers designers to create intuitive and visually appealing user interfaces.</a:t>
            </a:r>
            <a:endParaRPr b="0" i="0" sz="1750" u="none" cap="none" strike="noStrik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 name="Shape 33"/>
        <p:cNvGrpSpPr/>
        <p:nvPr/>
      </p:nvGrpSpPr>
      <p:grpSpPr>
        <a:xfrm>
          <a:off x="0" y="0"/>
          <a:ext cx="0" cy="0"/>
          <a:chOff x="0" y="0"/>
          <a:chExt cx="0" cy="0"/>
        </a:xfrm>
      </p:grpSpPr>
      <p:sp>
        <p:nvSpPr>
          <p:cNvPr id="34" name="Google Shape;34;p3"/>
          <p:cNvSpPr/>
          <p:nvPr/>
        </p:nvSpPr>
        <p:spPr>
          <a:xfrm>
            <a:off x="0" y="0"/>
            <a:ext cx="14630400" cy="8229600"/>
          </a:xfrm>
          <a:prstGeom prst="rect">
            <a:avLst/>
          </a:prstGeom>
          <a:solidFill>
            <a:srgbClr val="0C0C0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
          <p:cNvSpPr/>
          <p:nvPr/>
        </p:nvSpPr>
        <p:spPr>
          <a:xfrm>
            <a:off x="0" y="0"/>
            <a:ext cx="14630400" cy="8229600"/>
          </a:xfrm>
          <a:prstGeom prst="rect">
            <a:avLst/>
          </a:prstGeom>
          <a:solidFill>
            <a:srgbClr val="272525"/>
          </a:solidFill>
          <a:ln cap="flat" cmpd="sng" w="13800">
            <a:solidFill>
              <a:srgbClr val="56515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36" name="Google Shape;36;p3"/>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37" name="Google Shape;37;p3"/>
          <p:cNvSpPr/>
          <p:nvPr/>
        </p:nvSpPr>
        <p:spPr>
          <a:xfrm>
            <a:off x="0" y="0"/>
            <a:ext cx="14630400" cy="8229600"/>
          </a:xfrm>
          <a:prstGeom prst="rect">
            <a:avLst/>
          </a:prstGeom>
          <a:solidFill>
            <a:srgbClr val="272525">
              <a:alpha val="8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3"/>
          <p:cNvSpPr/>
          <p:nvPr/>
        </p:nvSpPr>
        <p:spPr>
          <a:xfrm>
            <a:off x="2037993" y="2018228"/>
            <a:ext cx="4443889" cy="694373"/>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FFFFFF"/>
              </a:buClr>
              <a:buSzPts val="4374"/>
              <a:buFont typeface="Inter"/>
              <a:buNone/>
            </a:pPr>
            <a:r>
              <a:rPr b="1" i="0" lang="en-US" sz="4374" u="none" cap="none" strike="noStrike">
                <a:solidFill>
                  <a:srgbClr val="FFFFFF"/>
                </a:solidFill>
                <a:latin typeface="Inter"/>
                <a:ea typeface="Inter"/>
                <a:cs typeface="Inter"/>
                <a:sym typeface="Inter"/>
              </a:rPr>
              <a:t>Features</a:t>
            </a:r>
            <a:endParaRPr b="0" i="0" sz="4374" u="none" cap="none" strike="noStrike">
              <a:solidFill>
                <a:schemeClr val="dk1"/>
              </a:solidFill>
              <a:latin typeface="Calibri"/>
              <a:ea typeface="Calibri"/>
              <a:cs typeface="Calibri"/>
              <a:sym typeface="Calibri"/>
            </a:endParaRPr>
          </a:p>
        </p:txBody>
      </p:sp>
      <p:sp>
        <p:nvSpPr>
          <p:cNvPr id="39" name="Google Shape;39;p3"/>
          <p:cNvSpPr/>
          <p:nvPr/>
        </p:nvSpPr>
        <p:spPr>
          <a:xfrm>
            <a:off x="2038018" y="3045857"/>
            <a:ext cx="3370200" cy="3165600"/>
          </a:xfrm>
          <a:prstGeom prst="roundRect">
            <a:avLst>
              <a:gd fmla="val 3159" name="adj"/>
            </a:avLst>
          </a:prstGeom>
          <a:solidFill>
            <a:srgbClr val="110080"/>
          </a:solidFill>
          <a:ln cap="flat" cmpd="sng" w="13800">
            <a:solidFill>
              <a:srgbClr val="1400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3"/>
          <p:cNvSpPr/>
          <p:nvPr/>
        </p:nvSpPr>
        <p:spPr>
          <a:xfrm>
            <a:off x="2273975" y="3281850"/>
            <a:ext cx="3049500" cy="569400"/>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E5E0DF"/>
              </a:buClr>
              <a:buSzPts val="2187"/>
              <a:buFont typeface="Inter"/>
              <a:buNone/>
            </a:pPr>
            <a:r>
              <a:rPr b="1" i="0" lang="en-US" sz="2187" u="none" cap="none" strike="noStrike">
                <a:solidFill>
                  <a:srgbClr val="E5E0DF"/>
                </a:solidFill>
                <a:latin typeface="Inter"/>
                <a:ea typeface="Inter"/>
                <a:cs typeface="Inter"/>
                <a:sym typeface="Inter"/>
              </a:rPr>
              <a:t>Responsive Design</a:t>
            </a:r>
            <a:endParaRPr b="0" i="0" sz="2187" u="none" cap="none" strike="noStrike">
              <a:solidFill>
                <a:schemeClr val="dk1"/>
              </a:solidFill>
              <a:latin typeface="Calibri"/>
              <a:ea typeface="Calibri"/>
              <a:cs typeface="Calibri"/>
              <a:sym typeface="Calibri"/>
            </a:endParaRPr>
          </a:p>
        </p:txBody>
      </p:sp>
      <p:sp>
        <p:nvSpPr>
          <p:cNvPr id="41" name="Google Shape;41;p3"/>
          <p:cNvSpPr/>
          <p:nvPr/>
        </p:nvSpPr>
        <p:spPr>
          <a:xfrm>
            <a:off x="2273975" y="3851250"/>
            <a:ext cx="2898000" cy="2124000"/>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E5E0DF"/>
              </a:buClr>
              <a:buSzPts val="1750"/>
              <a:buFont typeface="Inter"/>
              <a:buNone/>
            </a:pPr>
            <a:r>
              <a:rPr b="0" i="0" lang="en-US" sz="1750" u="none" cap="none" strike="noStrike">
                <a:solidFill>
                  <a:srgbClr val="E5E0DF"/>
                </a:solidFill>
                <a:latin typeface="Inter"/>
                <a:ea typeface="Inter"/>
                <a:cs typeface="Inter"/>
                <a:sym typeface="Inter"/>
              </a:rPr>
              <a:t>Create designs that adapt to different devices and screen sizes, ensuring optimal user experiences.</a:t>
            </a:r>
            <a:endParaRPr b="0" i="0" sz="1750" u="none" cap="none" strike="noStrike">
              <a:solidFill>
                <a:schemeClr val="dk1"/>
              </a:solidFill>
              <a:latin typeface="Calibri"/>
              <a:ea typeface="Calibri"/>
              <a:cs typeface="Calibri"/>
              <a:sym typeface="Calibri"/>
            </a:endParaRPr>
          </a:p>
        </p:txBody>
      </p:sp>
      <p:sp>
        <p:nvSpPr>
          <p:cNvPr id="42" name="Google Shape;42;p3"/>
          <p:cNvSpPr/>
          <p:nvPr/>
        </p:nvSpPr>
        <p:spPr>
          <a:xfrm>
            <a:off x="5630228" y="3045857"/>
            <a:ext cx="3370064" cy="3165515"/>
          </a:xfrm>
          <a:prstGeom prst="roundRect">
            <a:avLst>
              <a:gd fmla="val 3159" name="adj"/>
            </a:avLst>
          </a:prstGeom>
          <a:solidFill>
            <a:srgbClr val="110080"/>
          </a:solidFill>
          <a:ln cap="flat" cmpd="sng" w="13800">
            <a:solidFill>
              <a:srgbClr val="1400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3"/>
          <p:cNvSpPr/>
          <p:nvPr/>
        </p:nvSpPr>
        <p:spPr>
          <a:xfrm>
            <a:off x="5866209" y="3281839"/>
            <a:ext cx="2898100" cy="694373"/>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E5E0DF"/>
              </a:buClr>
              <a:buSzPts val="2187"/>
              <a:buFont typeface="Inter"/>
              <a:buNone/>
            </a:pPr>
            <a:r>
              <a:rPr b="1" i="0" lang="en-US" sz="2187" u="none" cap="none" strike="noStrike">
                <a:solidFill>
                  <a:srgbClr val="E5E0DF"/>
                </a:solidFill>
                <a:latin typeface="Inter"/>
                <a:ea typeface="Inter"/>
                <a:cs typeface="Inter"/>
                <a:sym typeface="Inter"/>
              </a:rPr>
              <a:t>Interactive Prototyping</a:t>
            </a:r>
            <a:endParaRPr b="0" i="0" sz="2187" u="none" cap="none" strike="noStrike">
              <a:solidFill>
                <a:schemeClr val="dk1"/>
              </a:solidFill>
              <a:latin typeface="Calibri"/>
              <a:ea typeface="Calibri"/>
              <a:cs typeface="Calibri"/>
              <a:sym typeface="Calibri"/>
            </a:endParaRPr>
          </a:p>
        </p:txBody>
      </p:sp>
      <p:sp>
        <p:nvSpPr>
          <p:cNvPr id="44" name="Google Shape;44;p3"/>
          <p:cNvSpPr/>
          <p:nvPr/>
        </p:nvSpPr>
        <p:spPr>
          <a:xfrm>
            <a:off x="5866209" y="4198382"/>
            <a:ext cx="2898100" cy="1777008"/>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E5E0DF"/>
              </a:buClr>
              <a:buSzPts val="1750"/>
              <a:buFont typeface="Inter"/>
              <a:buNone/>
            </a:pPr>
            <a:r>
              <a:rPr b="0" i="0" lang="en-US" sz="1750" u="none" cap="none" strike="noStrike">
                <a:solidFill>
                  <a:srgbClr val="E5E0DF"/>
                </a:solidFill>
                <a:latin typeface="Inter"/>
                <a:ea typeface="Inter"/>
                <a:cs typeface="Inter"/>
                <a:sym typeface="Inter"/>
              </a:rPr>
              <a:t>Bring your designs to life with interactive elements and simulate user interactions for realistic user testing.</a:t>
            </a:r>
            <a:endParaRPr b="0" i="0" sz="1750" u="none" cap="none" strike="noStrike">
              <a:solidFill>
                <a:schemeClr val="dk1"/>
              </a:solidFill>
              <a:latin typeface="Calibri"/>
              <a:ea typeface="Calibri"/>
              <a:cs typeface="Calibri"/>
              <a:sym typeface="Calibri"/>
            </a:endParaRPr>
          </a:p>
        </p:txBody>
      </p:sp>
      <p:sp>
        <p:nvSpPr>
          <p:cNvPr id="45" name="Google Shape;45;p3"/>
          <p:cNvSpPr/>
          <p:nvPr/>
        </p:nvSpPr>
        <p:spPr>
          <a:xfrm>
            <a:off x="9222462" y="3045857"/>
            <a:ext cx="3370064" cy="3165515"/>
          </a:xfrm>
          <a:prstGeom prst="roundRect">
            <a:avLst>
              <a:gd fmla="val 3159" name="adj"/>
            </a:avLst>
          </a:prstGeom>
          <a:solidFill>
            <a:srgbClr val="110080"/>
          </a:solidFill>
          <a:ln cap="flat" cmpd="sng" w="13800">
            <a:solidFill>
              <a:srgbClr val="1400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3"/>
          <p:cNvSpPr/>
          <p:nvPr/>
        </p:nvSpPr>
        <p:spPr>
          <a:xfrm>
            <a:off x="9458444" y="3281839"/>
            <a:ext cx="2221944" cy="347186"/>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E5E0DF"/>
              </a:buClr>
              <a:buSzPts val="2187"/>
              <a:buFont typeface="Inter"/>
              <a:buNone/>
            </a:pPr>
            <a:r>
              <a:rPr b="1" i="0" lang="en-US" sz="2187" u="none" cap="none" strike="noStrike">
                <a:solidFill>
                  <a:srgbClr val="E5E0DF"/>
                </a:solidFill>
                <a:latin typeface="Inter"/>
                <a:ea typeface="Inter"/>
                <a:cs typeface="Inter"/>
                <a:sym typeface="Inter"/>
              </a:rPr>
              <a:t>Collaboration</a:t>
            </a:r>
            <a:endParaRPr b="0" i="0" sz="2187" u="none" cap="none" strike="noStrike">
              <a:solidFill>
                <a:schemeClr val="dk1"/>
              </a:solidFill>
              <a:latin typeface="Calibri"/>
              <a:ea typeface="Calibri"/>
              <a:cs typeface="Calibri"/>
              <a:sym typeface="Calibri"/>
            </a:endParaRPr>
          </a:p>
        </p:txBody>
      </p:sp>
      <p:sp>
        <p:nvSpPr>
          <p:cNvPr id="47" name="Google Shape;47;p3"/>
          <p:cNvSpPr/>
          <p:nvPr/>
        </p:nvSpPr>
        <p:spPr>
          <a:xfrm>
            <a:off x="9458444" y="3851196"/>
            <a:ext cx="2898100" cy="1777008"/>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E5E0DF"/>
              </a:buClr>
              <a:buSzPts val="1750"/>
              <a:buFont typeface="Inter"/>
              <a:buNone/>
            </a:pPr>
            <a:r>
              <a:rPr b="0" i="0" lang="en-US" sz="1750" u="none" cap="none" strike="noStrike">
                <a:solidFill>
                  <a:srgbClr val="E5E0DF"/>
                </a:solidFill>
                <a:latin typeface="Inter"/>
                <a:ea typeface="Inter"/>
                <a:cs typeface="Inter"/>
                <a:sym typeface="Inter"/>
              </a:rPr>
              <a:t>Collaborate seamlessly with team members and stakeholders, ensuring effective communication and alignment.</a:t>
            </a:r>
            <a:endParaRPr b="0" i="0" sz="1750" u="none"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4"/>
          <p:cNvSpPr/>
          <p:nvPr/>
        </p:nvSpPr>
        <p:spPr>
          <a:xfrm>
            <a:off x="0" y="0"/>
            <a:ext cx="14630400" cy="8229600"/>
          </a:xfrm>
          <a:prstGeom prst="rect">
            <a:avLst/>
          </a:prstGeom>
          <a:solidFill>
            <a:srgbClr val="0C0C0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4"/>
          <p:cNvSpPr/>
          <p:nvPr/>
        </p:nvSpPr>
        <p:spPr>
          <a:xfrm>
            <a:off x="0" y="0"/>
            <a:ext cx="14630400" cy="8229600"/>
          </a:xfrm>
          <a:prstGeom prst="rect">
            <a:avLst/>
          </a:prstGeom>
          <a:solidFill>
            <a:srgbClr val="272525"/>
          </a:solidFill>
          <a:ln cap="flat" cmpd="sng" w="13800">
            <a:solidFill>
              <a:srgbClr val="56515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4"/>
          <p:cNvSpPr/>
          <p:nvPr/>
        </p:nvSpPr>
        <p:spPr>
          <a:xfrm>
            <a:off x="2037993" y="3691533"/>
            <a:ext cx="4443889" cy="694373"/>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FFFFFF"/>
              </a:buClr>
              <a:buSzPts val="4374"/>
              <a:buFont typeface="Inter"/>
              <a:buNone/>
            </a:pPr>
            <a:r>
              <a:rPr b="1" i="0" lang="en-US" sz="4374" u="none" cap="none" strike="noStrike">
                <a:solidFill>
                  <a:srgbClr val="FFFFFF"/>
                </a:solidFill>
                <a:latin typeface="Inter"/>
                <a:ea typeface="Inter"/>
                <a:cs typeface="Inter"/>
                <a:sym typeface="Inter"/>
              </a:rPr>
              <a:t>Benefits</a:t>
            </a:r>
            <a:endParaRPr b="0" i="0" sz="4374" u="none" cap="none" strike="noStrike">
              <a:solidFill>
                <a:schemeClr val="dk1"/>
              </a:solidFill>
              <a:latin typeface="Calibri"/>
              <a:ea typeface="Calibri"/>
              <a:cs typeface="Calibri"/>
              <a:sym typeface="Calibri"/>
            </a:endParaRPr>
          </a:p>
        </p:txBody>
      </p:sp>
      <p:sp>
        <p:nvSpPr>
          <p:cNvPr id="56" name="Google Shape;56;p4"/>
          <p:cNvSpPr/>
          <p:nvPr/>
        </p:nvSpPr>
        <p:spPr>
          <a:xfrm>
            <a:off x="2037993" y="4892754"/>
            <a:ext cx="499943" cy="499943"/>
          </a:xfrm>
          <a:prstGeom prst="roundRect">
            <a:avLst>
              <a:gd fmla="val 20000" name="adj"/>
            </a:avLst>
          </a:prstGeom>
          <a:solidFill>
            <a:srgbClr val="110080"/>
          </a:solidFill>
          <a:ln cap="flat" cmpd="sng" w="13800">
            <a:solidFill>
              <a:srgbClr val="1400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4"/>
          <p:cNvSpPr/>
          <p:nvPr/>
        </p:nvSpPr>
        <p:spPr>
          <a:xfrm>
            <a:off x="2209086" y="4934426"/>
            <a:ext cx="157758" cy="416481"/>
          </a:xfrm>
          <a:prstGeom prst="rect">
            <a:avLst/>
          </a:prstGeom>
          <a:noFill/>
          <a:ln>
            <a:noFill/>
          </a:ln>
        </p:spPr>
        <p:txBody>
          <a:bodyPr anchorCtr="0" anchor="t" bIns="45700" lIns="91425" spcFirstLastPara="1" rIns="91425" wrap="square" tIns="45700">
            <a:noAutofit/>
          </a:bodyPr>
          <a:lstStyle/>
          <a:p>
            <a:pPr indent="0" lvl="0" marL="0" marR="0" rtl="0" algn="ctr">
              <a:lnSpc>
                <a:spcPct val="125038"/>
              </a:lnSpc>
              <a:spcBef>
                <a:spcPts val="0"/>
              </a:spcBef>
              <a:spcAft>
                <a:spcPts val="0"/>
              </a:spcAft>
              <a:buClr>
                <a:srgbClr val="E5E0DF"/>
              </a:buClr>
              <a:buSzPts val="2624"/>
              <a:buFont typeface="Inter"/>
              <a:buNone/>
            </a:pPr>
            <a:r>
              <a:rPr b="1" i="0" lang="en-US" sz="2624" u="none" cap="none" strike="noStrike">
                <a:solidFill>
                  <a:srgbClr val="E5E0DF"/>
                </a:solidFill>
                <a:latin typeface="Inter"/>
                <a:ea typeface="Inter"/>
                <a:cs typeface="Inter"/>
                <a:sym typeface="Inter"/>
              </a:rPr>
              <a:t>1</a:t>
            </a:r>
            <a:endParaRPr b="0" i="0" sz="2624" u="none" cap="none" strike="noStrike">
              <a:solidFill>
                <a:schemeClr val="dk1"/>
              </a:solidFill>
              <a:latin typeface="Calibri"/>
              <a:ea typeface="Calibri"/>
              <a:cs typeface="Calibri"/>
              <a:sym typeface="Calibri"/>
            </a:endParaRPr>
          </a:p>
        </p:txBody>
      </p:sp>
      <p:sp>
        <p:nvSpPr>
          <p:cNvPr id="58" name="Google Shape;58;p4"/>
          <p:cNvSpPr/>
          <p:nvPr/>
        </p:nvSpPr>
        <p:spPr>
          <a:xfrm>
            <a:off x="2760107" y="4969073"/>
            <a:ext cx="2221944" cy="347186"/>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E5E0DF"/>
              </a:buClr>
              <a:buSzPts val="2187"/>
              <a:buFont typeface="Inter"/>
              <a:buNone/>
            </a:pPr>
            <a:r>
              <a:rPr b="1" i="0" lang="en-US" sz="2187" u="none" cap="none" strike="noStrike">
                <a:solidFill>
                  <a:srgbClr val="E5E0DF"/>
                </a:solidFill>
                <a:latin typeface="Inter"/>
                <a:ea typeface="Inter"/>
                <a:cs typeface="Inter"/>
                <a:sym typeface="Inter"/>
              </a:rPr>
              <a:t>Efficiency</a:t>
            </a:r>
            <a:endParaRPr b="0" i="0" sz="2187" u="none" cap="none" strike="noStrike">
              <a:solidFill>
                <a:schemeClr val="dk1"/>
              </a:solidFill>
              <a:latin typeface="Calibri"/>
              <a:ea typeface="Calibri"/>
              <a:cs typeface="Calibri"/>
              <a:sym typeface="Calibri"/>
            </a:endParaRPr>
          </a:p>
        </p:txBody>
      </p:sp>
      <p:sp>
        <p:nvSpPr>
          <p:cNvPr id="59" name="Google Shape;59;p4"/>
          <p:cNvSpPr/>
          <p:nvPr/>
        </p:nvSpPr>
        <p:spPr>
          <a:xfrm>
            <a:off x="2760107" y="5538430"/>
            <a:ext cx="2647950" cy="1421606"/>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E5E0DF"/>
              </a:buClr>
              <a:buSzPts val="1750"/>
              <a:buFont typeface="Inter"/>
              <a:buNone/>
            </a:pPr>
            <a:r>
              <a:rPr b="0" i="0" lang="en-US" sz="1750" u="none" cap="none" strike="noStrike">
                <a:solidFill>
                  <a:srgbClr val="E5E0DF"/>
                </a:solidFill>
                <a:latin typeface="Inter"/>
                <a:ea typeface="Inter"/>
                <a:cs typeface="Inter"/>
                <a:sym typeface="Inter"/>
              </a:rPr>
              <a:t>Save time and effort by streamlining your design and prototyping workflows in one all-inclusive tool.</a:t>
            </a:r>
            <a:endParaRPr b="0" i="0" sz="1750" u="none" cap="none" strike="noStrike">
              <a:solidFill>
                <a:schemeClr val="dk1"/>
              </a:solidFill>
              <a:latin typeface="Calibri"/>
              <a:ea typeface="Calibri"/>
              <a:cs typeface="Calibri"/>
              <a:sym typeface="Calibri"/>
            </a:endParaRPr>
          </a:p>
        </p:txBody>
      </p:sp>
      <p:sp>
        <p:nvSpPr>
          <p:cNvPr id="60" name="Google Shape;60;p4"/>
          <p:cNvSpPr/>
          <p:nvPr/>
        </p:nvSpPr>
        <p:spPr>
          <a:xfrm>
            <a:off x="5630228" y="4892754"/>
            <a:ext cx="499943" cy="499943"/>
          </a:xfrm>
          <a:prstGeom prst="roundRect">
            <a:avLst>
              <a:gd fmla="val 20000" name="adj"/>
            </a:avLst>
          </a:prstGeom>
          <a:solidFill>
            <a:srgbClr val="110080"/>
          </a:solidFill>
          <a:ln cap="flat" cmpd="sng" w="13800">
            <a:solidFill>
              <a:srgbClr val="1400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4"/>
          <p:cNvSpPr/>
          <p:nvPr/>
        </p:nvSpPr>
        <p:spPr>
          <a:xfrm>
            <a:off x="5782270" y="4934426"/>
            <a:ext cx="195858" cy="416481"/>
          </a:xfrm>
          <a:prstGeom prst="rect">
            <a:avLst/>
          </a:prstGeom>
          <a:noFill/>
          <a:ln>
            <a:noFill/>
          </a:ln>
        </p:spPr>
        <p:txBody>
          <a:bodyPr anchorCtr="0" anchor="t" bIns="45700" lIns="91425" spcFirstLastPara="1" rIns="91425" wrap="square" tIns="45700">
            <a:noAutofit/>
          </a:bodyPr>
          <a:lstStyle/>
          <a:p>
            <a:pPr indent="0" lvl="0" marL="0" marR="0" rtl="0" algn="ctr">
              <a:lnSpc>
                <a:spcPct val="125038"/>
              </a:lnSpc>
              <a:spcBef>
                <a:spcPts val="0"/>
              </a:spcBef>
              <a:spcAft>
                <a:spcPts val="0"/>
              </a:spcAft>
              <a:buClr>
                <a:srgbClr val="E5E0DF"/>
              </a:buClr>
              <a:buSzPts val="2624"/>
              <a:buFont typeface="Inter"/>
              <a:buNone/>
            </a:pPr>
            <a:r>
              <a:rPr b="1" i="0" lang="en-US" sz="2624" u="none" cap="none" strike="noStrike">
                <a:solidFill>
                  <a:srgbClr val="E5E0DF"/>
                </a:solidFill>
                <a:latin typeface="Inter"/>
                <a:ea typeface="Inter"/>
                <a:cs typeface="Inter"/>
                <a:sym typeface="Inter"/>
              </a:rPr>
              <a:t>2</a:t>
            </a:r>
            <a:endParaRPr b="0" i="0" sz="2624" u="none" cap="none" strike="noStrike">
              <a:solidFill>
                <a:schemeClr val="dk1"/>
              </a:solidFill>
              <a:latin typeface="Calibri"/>
              <a:ea typeface="Calibri"/>
              <a:cs typeface="Calibri"/>
              <a:sym typeface="Calibri"/>
            </a:endParaRPr>
          </a:p>
        </p:txBody>
      </p:sp>
      <p:sp>
        <p:nvSpPr>
          <p:cNvPr id="62" name="Google Shape;62;p4"/>
          <p:cNvSpPr/>
          <p:nvPr/>
        </p:nvSpPr>
        <p:spPr>
          <a:xfrm>
            <a:off x="6352342" y="4969073"/>
            <a:ext cx="2221944" cy="347186"/>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E5E0DF"/>
              </a:buClr>
              <a:buSzPts val="2187"/>
              <a:buFont typeface="Inter"/>
              <a:buNone/>
            </a:pPr>
            <a:r>
              <a:rPr b="1" i="0" lang="en-US" sz="2187" u="none" cap="none" strike="noStrike">
                <a:solidFill>
                  <a:srgbClr val="E5E0DF"/>
                </a:solidFill>
                <a:latin typeface="Inter"/>
                <a:ea typeface="Inter"/>
                <a:cs typeface="Inter"/>
                <a:sym typeface="Inter"/>
              </a:rPr>
              <a:t>Consistency</a:t>
            </a:r>
            <a:endParaRPr b="0" i="0" sz="2187" u="none" cap="none" strike="noStrike">
              <a:solidFill>
                <a:schemeClr val="dk1"/>
              </a:solidFill>
              <a:latin typeface="Calibri"/>
              <a:ea typeface="Calibri"/>
              <a:cs typeface="Calibri"/>
              <a:sym typeface="Calibri"/>
            </a:endParaRPr>
          </a:p>
        </p:txBody>
      </p:sp>
      <p:sp>
        <p:nvSpPr>
          <p:cNvPr id="63" name="Google Shape;63;p4"/>
          <p:cNvSpPr/>
          <p:nvPr/>
        </p:nvSpPr>
        <p:spPr>
          <a:xfrm>
            <a:off x="6352342" y="5538430"/>
            <a:ext cx="2647950" cy="1421606"/>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E5E0DF"/>
              </a:buClr>
              <a:buSzPts val="1750"/>
              <a:buFont typeface="Inter"/>
              <a:buNone/>
            </a:pPr>
            <a:r>
              <a:rPr b="0" i="0" lang="en-US" sz="1750" u="none" cap="none" strike="noStrike">
                <a:solidFill>
                  <a:srgbClr val="E5E0DF"/>
                </a:solidFill>
                <a:latin typeface="Inter"/>
                <a:ea typeface="Inter"/>
                <a:cs typeface="Inter"/>
                <a:sym typeface="Inter"/>
              </a:rPr>
              <a:t>Maintain a consistent design language and ensure visual harmony throughout your projects.</a:t>
            </a:r>
            <a:endParaRPr b="0" i="0" sz="1750" u="none" cap="none" strike="noStrike">
              <a:solidFill>
                <a:schemeClr val="dk1"/>
              </a:solidFill>
              <a:latin typeface="Calibri"/>
              <a:ea typeface="Calibri"/>
              <a:cs typeface="Calibri"/>
              <a:sym typeface="Calibri"/>
            </a:endParaRPr>
          </a:p>
        </p:txBody>
      </p:sp>
      <p:sp>
        <p:nvSpPr>
          <p:cNvPr id="64" name="Google Shape;64;p4"/>
          <p:cNvSpPr/>
          <p:nvPr/>
        </p:nvSpPr>
        <p:spPr>
          <a:xfrm>
            <a:off x="9222462" y="4892754"/>
            <a:ext cx="499943" cy="499943"/>
          </a:xfrm>
          <a:prstGeom prst="roundRect">
            <a:avLst>
              <a:gd fmla="val 20000" name="adj"/>
            </a:avLst>
          </a:prstGeom>
          <a:solidFill>
            <a:srgbClr val="110080"/>
          </a:solidFill>
          <a:ln cap="flat" cmpd="sng" w="13800">
            <a:solidFill>
              <a:srgbClr val="1400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4"/>
          <p:cNvSpPr/>
          <p:nvPr/>
        </p:nvSpPr>
        <p:spPr>
          <a:xfrm>
            <a:off x="9370695" y="4934426"/>
            <a:ext cx="203478" cy="416481"/>
          </a:xfrm>
          <a:prstGeom prst="rect">
            <a:avLst/>
          </a:prstGeom>
          <a:noFill/>
          <a:ln>
            <a:noFill/>
          </a:ln>
        </p:spPr>
        <p:txBody>
          <a:bodyPr anchorCtr="0" anchor="t" bIns="45700" lIns="91425" spcFirstLastPara="1" rIns="91425" wrap="square" tIns="45700">
            <a:noAutofit/>
          </a:bodyPr>
          <a:lstStyle/>
          <a:p>
            <a:pPr indent="0" lvl="0" marL="0" marR="0" rtl="0" algn="ctr">
              <a:lnSpc>
                <a:spcPct val="125038"/>
              </a:lnSpc>
              <a:spcBef>
                <a:spcPts val="0"/>
              </a:spcBef>
              <a:spcAft>
                <a:spcPts val="0"/>
              </a:spcAft>
              <a:buClr>
                <a:srgbClr val="E5E0DF"/>
              </a:buClr>
              <a:buSzPts val="2624"/>
              <a:buFont typeface="Inter"/>
              <a:buNone/>
            </a:pPr>
            <a:r>
              <a:rPr b="1" i="0" lang="en-US" sz="2624" u="none" cap="none" strike="noStrike">
                <a:solidFill>
                  <a:srgbClr val="E5E0DF"/>
                </a:solidFill>
                <a:latin typeface="Inter"/>
                <a:ea typeface="Inter"/>
                <a:cs typeface="Inter"/>
                <a:sym typeface="Inter"/>
              </a:rPr>
              <a:t>3</a:t>
            </a:r>
            <a:endParaRPr b="0" i="0" sz="2624" u="none" cap="none" strike="noStrike">
              <a:solidFill>
                <a:schemeClr val="dk1"/>
              </a:solidFill>
              <a:latin typeface="Calibri"/>
              <a:ea typeface="Calibri"/>
              <a:cs typeface="Calibri"/>
              <a:sym typeface="Calibri"/>
            </a:endParaRPr>
          </a:p>
        </p:txBody>
      </p:sp>
      <p:sp>
        <p:nvSpPr>
          <p:cNvPr id="66" name="Google Shape;66;p4"/>
          <p:cNvSpPr/>
          <p:nvPr/>
        </p:nvSpPr>
        <p:spPr>
          <a:xfrm>
            <a:off x="9944575" y="4969075"/>
            <a:ext cx="2955300" cy="347100"/>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E5E0DF"/>
              </a:buClr>
              <a:buSzPts val="2187"/>
              <a:buFont typeface="Inter"/>
              <a:buNone/>
            </a:pPr>
            <a:r>
              <a:rPr b="1" i="0" lang="en-US" sz="2187" u="none" cap="none" strike="noStrike">
                <a:solidFill>
                  <a:srgbClr val="E5E0DF"/>
                </a:solidFill>
                <a:latin typeface="Inter"/>
                <a:ea typeface="Inter"/>
                <a:cs typeface="Inter"/>
                <a:sym typeface="Inter"/>
              </a:rPr>
              <a:t>Usability Testing</a:t>
            </a:r>
            <a:endParaRPr b="0" i="0" sz="2187" u="none" cap="none" strike="noStrike">
              <a:solidFill>
                <a:schemeClr val="dk1"/>
              </a:solidFill>
              <a:latin typeface="Calibri"/>
              <a:ea typeface="Calibri"/>
              <a:cs typeface="Calibri"/>
              <a:sym typeface="Calibri"/>
            </a:endParaRPr>
          </a:p>
        </p:txBody>
      </p:sp>
      <p:sp>
        <p:nvSpPr>
          <p:cNvPr id="67" name="Google Shape;67;p4"/>
          <p:cNvSpPr/>
          <p:nvPr/>
        </p:nvSpPr>
        <p:spPr>
          <a:xfrm>
            <a:off x="9944576" y="5538430"/>
            <a:ext cx="2647950" cy="1777008"/>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E5E0DF"/>
              </a:buClr>
              <a:buSzPts val="1750"/>
              <a:buFont typeface="Inter"/>
              <a:buNone/>
            </a:pPr>
            <a:r>
              <a:rPr b="0" i="0" lang="en-US" sz="1750" u="none" cap="none" strike="noStrike">
                <a:solidFill>
                  <a:srgbClr val="E5E0DF"/>
                </a:solidFill>
                <a:latin typeface="Inter"/>
                <a:ea typeface="Inter"/>
                <a:cs typeface="Inter"/>
                <a:sym typeface="Inter"/>
              </a:rPr>
              <a:t>Create realistic prototypes to conduct user testing and gather valuable insights for iterative design improvements.</a:t>
            </a:r>
            <a:endParaRPr b="0" i="0" sz="1750" u="none" cap="none" strike="noStrike">
              <a:solidFill>
                <a:schemeClr val="dk1"/>
              </a:solidFill>
              <a:latin typeface="Calibri"/>
              <a:ea typeface="Calibri"/>
              <a:cs typeface="Calibri"/>
              <a:sym typeface="Calibri"/>
            </a:endParaRPr>
          </a:p>
        </p:txBody>
      </p:sp>
      <p:pic>
        <p:nvPicPr>
          <p:cNvPr descr="preencoded.png" id="68" name="Google Shape;68;p4"/>
          <p:cNvPicPr preferRelativeResize="0"/>
          <p:nvPr/>
        </p:nvPicPr>
        <p:blipFill rotWithShape="1">
          <a:blip r:embed="rId3">
            <a:alphaModFix/>
          </a:blip>
          <a:srcRect b="0" l="0" r="0" t="0"/>
          <a:stretch/>
        </p:blipFill>
        <p:spPr>
          <a:xfrm>
            <a:off x="0" y="0"/>
            <a:ext cx="14630400" cy="277749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5"/>
          <p:cNvSpPr/>
          <p:nvPr/>
        </p:nvSpPr>
        <p:spPr>
          <a:xfrm>
            <a:off x="0" y="0"/>
            <a:ext cx="14630400" cy="8229600"/>
          </a:xfrm>
          <a:prstGeom prst="rect">
            <a:avLst/>
          </a:prstGeom>
          <a:solidFill>
            <a:srgbClr val="0C0C0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5"/>
          <p:cNvSpPr/>
          <p:nvPr/>
        </p:nvSpPr>
        <p:spPr>
          <a:xfrm>
            <a:off x="0" y="0"/>
            <a:ext cx="14630400" cy="8229600"/>
          </a:xfrm>
          <a:prstGeom prst="rect">
            <a:avLst/>
          </a:prstGeom>
          <a:solidFill>
            <a:srgbClr val="272525"/>
          </a:solidFill>
          <a:ln cap="flat" cmpd="sng" w="13800">
            <a:solidFill>
              <a:srgbClr val="56515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5"/>
          <p:cNvSpPr/>
          <p:nvPr/>
        </p:nvSpPr>
        <p:spPr>
          <a:xfrm>
            <a:off x="2037993" y="1392555"/>
            <a:ext cx="4443889" cy="694373"/>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FFFFFF"/>
              </a:buClr>
              <a:buSzPts val="4374"/>
              <a:buFont typeface="Inter"/>
              <a:buNone/>
            </a:pPr>
            <a:r>
              <a:rPr b="1" i="0" lang="en-US" sz="4374" u="none" cap="none" strike="noStrike">
                <a:solidFill>
                  <a:srgbClr val="FFFFFF"/>
                </a:solidFill>
                <a:latin typeface="Inter"/>
                <a:ea typeface="Inter"/>
                <a:cs typeface="Inter"/>
                <a:sym typeface="Inter"/>
              </a:rPr>
              <a:t>Use Cases</a:t>
            </a:r>
            <a:endParaRPr b="0" i="0" sz="4374" u="none" cap="none" strike="noStrike">
              <a:solidFill>
                <a:schemeClr val="dk1"/>
              </a:solidFill>
              <a:latin typeface="Calibri"/>
              <a:ea typeface="Calibri"/>
              <a:cs typeface="Calibri"/>
              <a:sym typeface="Calibri"/>
            </a:endParaRPr>
          </a:p>
        </p:txBody>
      </p:sp>
      <p:pic>
        <p:nvPicPr>
          <p:cNvPr descr="preencoded.png" id="77" name="Google Shape;77;p5"/>
          <p:cNvPicPr preferRelativeResize="0"/>
          <p:nvPr/>
        </p:nvPicPr>
        <p:blipFill rotWithShape="1">
          <a:blip r:embed="rId3">
            <a:alphaModFix/>
          </a:blip>
          <a:srcRect b="0" l="0" r="0" t="0"/>
          <a:stretch/>
        </p:blipFill>
        <p:spPr>
          <a:xfrm>
            <a:off x="2037993" y="2531269"/>
            <a:ext cx="3295888" cy="2036921"/>
          </a:xfrm>
          <a:prstGeom prst="rect">
            <a:avLst/>
          </a:prstGeom>
          <a:noFill/>
          <a:ln>
            <a:noFill/>
          </a:ln>
        </p:spPr>
      </p:pic>
      <p:sp>
        <p:nvSpPr>
          <p:cNvPr id="78" name="Google Shape;78;p5"/>
          <p:cNvSpPr/>
          <p:nvPr/>
        </p:nvSpPr>
        <p:spPr>
          <a:xfrm>
            <a:off x="2037993" y="4845844"/>
            <a:ext cx="2943106" cy="347186"/>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FFFFFF"/>
              </a:buClr>
              <a:buSzPts val="2187"/>
              <a:buFont typeface="Inter"/>
              <a:buNone/>
            </a:pPr>
            <a:r>
              <a:rPr b="1" i="0" lang="en-US" sz="2187" u="none" cap="none" strike="noStrike">
                <a:solidFill>
                  <a:srgbClr val="FFFFFF"/>
                </a:solidFill>
                <a:latin typeface="Inter"/>
                <a:ea typeface="Inter"/>
                <a:cs typeface="Inter"/>
                <a:sym typeface="Inter"/>
              </a:rPr>
              <a:t>E-Commerce Websites</a:t>
            </a:r>
            <a:endParaRPr b="0" i="0" sz="2187" u="none" cap="none" strike="noStrike">
              <a:solidFill>
                <a:schemeClr val="dk1"/>
              </a:solidFill>
              <a:latin typeface="Calibri"/>
              <a:ea typeface="Calibri"/>
              <a:cs typeface="Calibri"/>
              <a:sym typeface="Calibri"/>
            </a:endParaRPr>
          </a:p>
        </p:txBody>
      </p:sp>
      <p:sp>
        <p:nvSpPr>
          <p:cNvPr id="79" name="Google Shape;79;p5"/>
          <p:cNvSpPr/>
          <p:nvPr/>
        </p:nvSpPr>
        <p:spPr>
          <a:xfrm>
            <a:off x="2037993" y="5415201"/>
            <a:ext cx="3295888" cy="1421606"/>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E5E0DF"/>
              </a:buClr>
              <a:buSzPts val="1750"/>
              <a:buFont typeface="Inter"/>
              <a:buNone/>
            </a:pPr>
            <a:r>
              <a:rPr b="0" i="0" lang="en-US" sz="1750" u="none" cap="none" strike="noStrike">
                <a:solidFill>
                  <a:srgbClr val="E5E0DF"/>
                </a:solidFill>
                <a:latin typeface="Inter"/>
                <a:ea typeface="Inter"/>
                <a:cs typeface="Inter"/>
                <a:sym typeface="Inter"/>
              </a:rPr>
              <a:t>Showcasing how UXPin can be used to design seamless and engaging online shopping experiences.</a:t>
            </a:r>
            <a:endParaRPr b="0" i="0" sz="1750" u="none" cap="none" strike="noStrike">
              <a:solidFill>
                <a:schemeClr val="dk1"/>
              </a:solidFill>
              <a:latin typeface="Calibri"/>
              <a:ea typeface="Calibri"/>
              <a:cs typeface="Calibri"/>
              <a:sym typeface="Calibri"/>
            </a:endParaRPr>
          </a:p>
        </p:txBody>
      </p:sp>
      <p:pic>
        <p:nvPicPr>
          <p:cNvPr descr="preencoded.png" id="80" name="Google Shape;80;p5"/>
          <p:cNvPicPr preferRelativeResize="0"/>
          <p:nvPr/>
        </p:nvPicPr>
        <p:blipFill rotWithShape="1">
          <a:blip r:embed="rId4">
            <a:alphaModFix/>
          </a:blip>
          <a:srcRect b="0" l="0" r="0" t="0"/>
          <a:stretch/>
        </p:blipFill>
        <p:spPr>
          <a:xfrm>
            <a:off x="5667137" y="2531269"/>
            <a:ext cx="3296007" cy="2037040"/>
          </a:xfrm>
          <a:prstGeom prst="rect">
            <a:avLst/>
          </a:prstGeom>
          <a:noFill/>
          <a:ln>
            <a:noFill/>
          </a:ln>
        </p:spPr>
      </p:pic>
      <p:sp>
        <p:nvSpPr>
          <p:cNvPr id="81" name="Google Shape;81;p5"/>
          <p:cNvSpPr/>
          <p:nvPr/>
        </p:nvSpPr>
        <p:spPr>
          <a:xfrm>
            <a:off x="5667137" y="4845963"/>
            <a:ext cx="2388275" cy="347186"/>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FFFFFF"/>
              </a:buClr>
              <a:buSzPts val="2187"/>
              <a:buFont typeface="Inter"/>
              <a:buNone/>
            </a:pPr>
            <a:r>
              <a:rPr b="1" i="0" lang="en-US" sz="2187" u="none" cap="none" strike="noStrike">
                <a:solidFill>
                  <a:srgbClr val="FFFFFF"/>
                </a:solidFill>
                <a:latin typeface="Inter"/>
                <a:ea typeface="Inter"/>
                <a:cs typeface="Inter"/>
                <a:sym typeface="Inter"/>
              </a:rPr>
              <a:t>Mobile App Design</a:t>
            </a:r>
            <a:endParaRPr b="0" i="0" sz="2187" u="none" cap="none" strike="noStrike">
              <a:solidFill>
                <a:schemeClr val="dk1"/>
              </a:solidFill>
              <a:latin typeface="Calibri"/>
              <a:ea typeface="Calibri"/>
              <a:cs typeface="Calibri"/>
              <a:sym typeface="Calibri"/>
            </a:endParaRPr>
          </a:p>
        </p:txBody>
      </p:sp>
      <p:sp>
        <p:nvSpPr>
          <p:cNvPr id="82" name="Google Shape;82;p5"/>
          <p:cNvSpPr/>
          <p:nvPr/>
        </p:nvSpPr>
        <p:spPr>
          <a:xfrm>
            <a:off x="5667137" y="5415320"/>
            <a:ext cx="3296007" cy="1421606"/>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E5E0DF"/>
              </a:buClr>
              <a:buSzPts val="1750"/>
              <a:buFont typeface="Inter"/>
              <a:buNone/>
            </a:pPr>
            <a:r>
              <a:rPr b="0" i="0" lang="en-US" sz="1750" u="none" cap="none" strike="noStrike">
                <a:solidFill>
                  <a:srgbClr val="E5E0DF"/>
                </a:solidFill>
                <a:latin typeface="Inter"/>
                <a:ea typeface="Inter"/>
                <a:cs typeface="Inter"/>
                <a:sym typeface="Inter"/>
              </a:rPr>
              <a:t>Exploring the process of creating user-friendly mobile app interfaces and intuitive interactions.</a:t>
            </a:r>
            <a:endParaRPr b="0" i="0" sz="1750" u="none" cap="none" strike="noStrike">
              <a:solidFill>
                <a:schemeClr val="dk1"/>
              </a:solidFill>
              <a:latin typeface="Calibri"/>
              <a:ea typeface="Calibri"/>
              <a:cs typeface="Calibri"/>
              <a:sym typeface="Calibri"/>
            </a:endParaRPr>
          </a:p>
        </p:txBody>
      </p:sp>
      <p:pic>
        <p:nvPicPr>
          <p:cNvPr descr="preencoded.png" id="83" name="Google Shape;83;p5"/>
          <p:cNvPicPr preferRelativeResize="0"/>
          <p:nvPr/>
        </p:nvPicPr>
        <p:blipFill rotWithShape="1">
          <a:blip r:embed="rId5">
            <a:alphaModFix/>
          </a:blip>
          <a:srcRect b="0" l="0" r="0" t="0"/>
          <a:stretch/>
        </p:blipFill>
        <p:spPr>
          <a:xfrm>
            <a:off x="9296400" y="2531269"/>
            <a:ext cx="3296007" cy="2037040"/>
          </a:xfrm>
          <a:prstGeom prst="rect">
            <a:avLst/>
          </a:prstGeom>
          <a:noFill/>
          <a:ln>
            <a:noFill/>
          </a:ln>
        </p:spPr>
      </p:pic>
      <p:sp>
        <p:nvSpPr>
          <p:cNvPr id="84" name="Google Shape;84;p5"/>
          <p:cNvSpPr/>
          <p:nvPr/>
        </p:nvSpPr>
        <p:spPr>
          <a:xfrm>
            <a:off x="9296400" y="4845963"/>
            <a:ext cx="2812852" cy="347186"/>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FFFFFF"/>
              </a:buClr>
              <a:buSzPts val="2187"/>
              <a:buFont typeface="Inter"/>
              <a:buNone/>
            </a:pPr>
            <a:r>
              <a:rPr b="1" i="0" lang="en-US" sz="2187" u="none" cap="none" strike="noStrike">
                <a:solidFill>
                  <a:srgbClr val="FFFFFF"/>
                </a:solidFill>
                <a:latin typeface="Inter"/>
                <a:ea typeface="Inter"/>
                <a:cs typeface="Inter"/>
                <a:sym typeface="Inter"/>
              </a:rPr>
              <a:t>Analytics Dashboards</a:t>
            </a:r>
            <a:endParaRPr b="0" i="0" sz="2187" u="none" cap="none" strike="noStrike">
              <a:solidFill>
                <a:schemeClr val="dk1"/>
              </a:solidFill>
              <a:latin typeface="Calibri"/>
              <a:ea typeface="Calibri"/>
              <a:cs typeface="Calibri"/>
              <a:sym typeface="Calibri"/>
            </a:endParaRPr>
          </a:p>
        </p:txBody>
      </p:sp>
      <p:sp>
        <p:nvSpPr>
          <p:cNvPr id="85" name="Google Shape;85;p5"/>
          <p:cNvSpPr/>
          <p:nvPr/>
        </p:nvSpPr>
        <p:spPr>
          <a:xfrm>
            <a:off x="9296400" y="5415320"/>
            <a:ext cx="3296007" cy="1421606"/>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E5E0DF"/>
              </a:buClr>
              <a:buSzPts val="1750"/>
              <a:buFont typeface="Inter"/>
              <a:buNone/>
            </a:pPr>
            <a:r>
              <a:rPr b="0" i="0" lang="en-US" sz="1750" u="none" cap="none" strike="noStrike">
                <a:solidFill>
                  <a:srgbClr val="E5E0DF"/>
                </a:solidFill>
                <a:latin typeface="Inter"/>
                <a:ea typeface="Inter"/>
                <a:cs typeface="Inter"/>
                <a:sym typeface="Inter"/>
              </a:rPr>
              <a:t>Demonstrating how UXPin can be utilized to design data visualizations and interactive analytics dashboards.</a:t>
            </a:r>
            <a:endParaRPr b="0" i="0" sz="1750" u="none" cap="none" strike="noStrik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6"/>
          <p:cNvSpPr/>
          <p:nvPr/>
        </p:nvSpPr>
        <p:spPr>
          <a:xfrm>
            <a:off x="0" y="0"/>
            <a:ext cx="14630400" cy="8229600"/>
          </a:xfrm>
          <a:prstGeom prst="rect">
            <a:avLst/>
          </a:prstGeom>
          <a:solidFill>
            <a:srgbClr val="0C0C0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6"/>
          <p:cNvSpPr/>
          <p:nvPr/>
        </p:nvSpPr>
        <p:spPr>
          <a:xfrm>
            <a:off x="0" y="0"/>
            <a:ext cx="14630400" cy="8229600"/>
          </a:xfrm>
          <a:prstGeom prst="rect">
            <a:avLst/>
          </a:prstGeom>
          <a:solidFill>
            <a:srgbClr val="272525"/>
          </a:solidFill>
          <a:ln cap="flat" cmpd="sng" w="13800">
            <a:solidFill>
              <a:srgbClr val="56515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6"/>
          <p:cNvSpPr/>
          <p:nvPr/>
        </p:nvSpPr>
        <p:spPr>
          <a:xfrm>
            <a:off x="2037993" y="2313980"/>
            <a:ext cx="4443889" cy="694373"/>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FFFFFF"/>
              </a:buClr>
              <a:buSzPts val="4374"/>
              <a:buFont typeface="Inter"/>
              <a:buNone/>
            </a:pPr>
            <a:r>
              <a:rPr b="1" i="0" lang="en-US" sz="4374" u="none" cap="none" strike="noStrike">
                <a:solidFill>
                  <a:srgbClr val="FFFFFF"/>
                </a:solidFill>
                <a:latin typeface="Inter"/>
                <a:ea typeface="Inter"/>
                <a:cs typeface="Inter"/>
                <a:sym typeface="Inter"/>
              </a:rPr>
              <a:t>Tips and Tricks</a:t>
            </a:r>
            <a:endParaRPr b="0" i="0" sz="4374" u="none" cap="none" strike="noStrike">
              <a:solidFill>
                <a:schemeClr val="dk1"/>
              </a:solidFill>
              <a:latin typeface="Calibri"/>
              <a:ea typeface="Calibri"/>
              <a:cs typeface="Calibri"/>
              <a:sym typeface="Calibri"/>
            </a:endParaRPr>
          </a:p>
        </p:txBody>
      </p:sp>
      <p:sp>
        <p:nvSpPr>
          <p:cNvPr id="94" name="Google Shape;94;p6"/>
          <p:cNvSpPr/>
          <p:nvPr/>
        </p:nvSpPr>
        <p:spPr>
          <a:xfrm>
            <a:off x="2038000" y="3452701"/>
            <a:ext cx="3370200" cy="2715300"/>
          </a:xfrm>
          <a:prstGeom prst="roundRect">
            <a:avLst>
              <a:gd fmla="val 4060" name="adj"/>
            </a:avLst>
          </a:prstGeom>
          <a:solidFill>
            <a:srgbClr val="110080"/>
          </a:solidFill>
          <a:ln cap="flat" cmpd="sng" w="13800">
            <a:solidFill>
              <a:srgbClr val="1400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6"/>
          <p:cNvSpPr/>
          <p:nvPr/>
        </p:nvSpPr>
        <p:spPr>
          <a:xfrm>
            <a:off x="2132275" y="3574075"/>
            <a:ext cx="3275700" cy="347100"/>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E5E0DF"/>
              </a:buClr>
              <a:buSzPts val="2187"/>
              <a:buFont typeface="Inter"/>
              <a:buNone/>
            </a:pPr>
            <a:r>
              <a:rPr b="1" i="0" lang="en-US" sz="2187" u="none" cap="none" strike="noStrike">
                <a:solidFill>
                  <a:srgbClr val="E5E0DF"/>
                </a:solidFill>
                <a:latin typeface="Inter"/>
                <a:ea typeface="Inter"/>
                <a:cs typeface="Inter"/>
                <a:sym typeface="Inter"/>
              </a:rPr>
              <a:t>Component Libraries</a:t>
            </a:r>
            <a:endParaRPr b="0" i="0" sz="2187" u="none" cap="none" strike="noStrike">
              <a:solidFill>
                <a:schemeClr val="dk1"/>
              </a:solidFill>
              <a:latin typeface="Calibri"/>
              <a:ea typeface="Calibri"/>
              <a:cs typeface="Calibri"/>
              <a:sym typeface="Calibri"/>
            </a:endParaRPr>
          </a:p>
        </p:txBody>
      </p:sp>
      <p:sp>
        <p:nvSpPr>
          <p:cNvPr id="96" name="Google Shape;96;p6"/>
          <p:cNvSpPr/>
          <p:nvPr/>
        </p:nvSpPr>
        <p:spPr>
          <a:xfrm>
            <a:off x="2273975" y="4258032"/>
            <a:ext cx="2898100" cy="1421606"/>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E5E0DF"/>
              </a:buClr>
              <a:buSzPts val="1750"/>
              <a:buFont typeface="Inter"/>
              <a:buNone/>
            </a:pPr>
            <a:r>
              <a:rPr b="0" i="0" lang="en-US" sz="1750" u="none" cap="none" strike="noStrike">
                <a:solidFill>
                  <a:srgbClr val="E5E0DF"/>
                </a:solidFill>
                <a:latin typeface="Inter"/>
                <a:ea typeface="Inter"/>
                <a:cs typeface="Inter"/>
                <a:sym typeface="Inter"/>
              </a:rPr>
              <a:t>Create reusable design components and maintain design consistency across multiple projects.</a:t>
            </a:r>
            <a:endParaRPr b="0" i="0" sz="1750" u="none" cap="none" strike="noStrike">
              <a:solidFill>
                <a:schemeClr val="dk1"/>
              </a:solidFill>
              <a:latin typeface="Calibri"/>
              <a:ea typeface="Calibri"/>
              <a:cs typeface="Calibri"/>
              <a:sym typeface="Calibri"/>
            </a:endParaRPr>
          </a:p>
        </p:txBody>
      </p:sp>
      <p:sp>
        <p:nvSpPr>
          <p:cNvPr id="97" name="Google Shape;97;p6"/>
          <p:cNvSpPr/>
          <p:nvPr/>
        </p:nvSpPr>
        <p:spPr>
          <a:xfrm>
            <a:off x="5630225" y="3452701"/>
            <a:ext cx="3370200" cy="2715300"/>
          </a:xfrm>
          <a:prstGeom prst="roundRect">
            <a:avLst>
              <a:gd fmla="val 4060" name="adj"/>
            </a:avLst>
          </a:prstGeom>
          <a:solidFill>
            <a:srgbClr val="110080"/>
          </a:solidFill>
          <a:ln cap="flat" cmpd="sng" w="13800">
            <a:solidFill>
              <a:srgbClr val="1400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6"/>
          <p:cNvSpPr/>
          <p:nvPr/>
        </p:nvSpPr>
        <p:spPr>
          <a:xfrm>
            <a:off x="5724600" y="3574100"/>
            <a:ext cx="3275700" cy="347100"/>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E5E0DF"/>
              </a:buClr>
              <a:buSzPts val="2187"/>
              <a:buFont typeface="Inter"/>
              <a:buNone/>
            </a:pPr>
            <a:r>
              <a:rPr b="1" i="0" lang="en-US" sz="2187" u="none" cap="none" strike="noStrike">
                <a:solidFill>
                  <a:srgbClr val="E5E0DF"/>
                </a:solidFill>
                <a:latin typeface="Inter"/>
                <a:ea typeface="Inter"/>
                <a:cs typeface="Inter"/>
                <a:sym typeface="Inter"/>
              </a:rPr>
              <a:t>Keyboard Shortcuts</a:t>
            </a:r>
            <a:endParaRPr b="0" i="0" sz="2187" u="none" cap="none" strike="noStrike">
              <a:solidFill>
                <a:schemeClr val="dk1"/>
              </a:solidFill>
              <a:latin typeface="Calibri"/>
              <a:ea typeface="Calibri"/>
              <a:cs typeface="Calibri"/>
              <a:sym typeface="Calibri"/>
            </a:endParaRPr>
          </a:p>
        </p:txBody>
      </p:sp>
      <p:sp>
        <p:nvSpPr>
          <p:cNvPr id="99" name="Google Shape;99;p6"/>
          <p:cNvSpPr/>
          <p:nvPr/>
        </p:nvSpPr>
        <p:spPr>
          <a:xfrm>
            <a:off x="5866200" y="4152600"/>
            <a:ext cx="2898000" cy="1527000"/>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E5E0DF"/>
              </a:buClr>
              <a:buSzPts val="1750"/>
              <a:buFont typeface="Inter"/>
              <a:buNone/>
            </a:pPr>
            <a:r>
              <a:rPr b="0" i="0" lang="en-US" sz="1750" u="none" cap="none" strike="noStrike">
                <a:solidFill>
                  <a:srgbClr val="E5E0DF"/>
                </a:solidFill>
                <a:latin typeface="Inter"/>
                <a:ea typeface="Inter"/>
                <a:cs typeface="Inter"/>
                <a:sym typeface="Inter"/>
              </a:rPr>
              <a:t>Optimize your workflow with various keyboard shortcuts to speed up common design and prototyping tasks.</a:t>
            </a:r>
            <a:endParaRPr b="0" i="0" sz="1750" u="none" cap="none" strike="noStrike">
              <a:solidFill>
                <a:schemeClr val="dk1"/>
              </a:solidFill>
              <a:latin typeface="Calibri"/>
              <a:ea typeface="Calibri"/>
              <a:cs typeface="Calibri"/>
              <a:sym typeface="Calibri"/>
            </a:endParaRPr>
          </a:p>
        </p:txBody>
      </p:sp>
      <p:sp>
        <p:nvSpPr>
          <p:cNvPr id="100" name="Google Shape;100;p6"/>
          <p:cNvSpPr/>
          <p:nvPr/>
        </p:nvSpPr>
        <p:spPr>
          <a:xfrm>
            <a:off x="9222450" y="3452701"/>
            <a:ext cx="3370200" cy="2715300"/>
          </a:xfrm>
          <a:prstGeom prst="roundRect">
            <a:avLst>
              <a:gd fmla="val 4060" name="adj"/>
            </a:avLst>
          </a:prstGeom>
          <a:solidFill>
            <a:srgbClr val="110080"/>
          </a:solidFill>
          <a:ln cap="flat" cmpd="sng" w="13800">
            <a:solidFill>
              <a:srgbClr val="1400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6"/>
          <p:cNvSpPr/>
          <p:nvPr/>
        </p:nvSpPr>
        <p:spPr>
          <a:xfrm>
            <a:off x="9458450" y="3574096"/>
            <a:ext cx="22218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E5E0DF"/>
              </a:buClr>
              <a:buSzPts val="2187"/>
              <a:buFont typeface="Inter"/>
              <a:buNone/>
            </a:pPr>
            <a:r>
              <a:rPr b="1" i="0" lang="en-US" sz="2187" u="none" cap="none" strike="noStrike">
                <a:solidFill>
                  <a:srgbClr val="E5E0DF"/>
                </a:solidFill>
                <a:latin typeface="Inter"/>
                <a:ea typeface="Inter"/>
                <a:cs typeface="Inter"/>
                <a:sym typeface="Inter"/>
              </a:rPr>
              <a:t>Annotations</a:t>
            </a:r>
            <a:endParaRPr b="0" i="0" sz="2187" u="none" cap="none" strike="noStrike">
              <a:solidFill>
                <a:schemeClr val="dk1"/>
              </a:solidFill>
              <a:latin typeface="Calibri"/>
              <a:ea typeface="Calibri"/>
              <a:cs typeface="Calibri"/>
              <a:sym typeface="Calibri"/>
            </a:endParaRPr>
          </a:p>
        </p:txBody>
      </p:sp>
      <p:sp>
        <p:nvSpPr>
          <p:cNvPr id="102" name="Google Shape;102;p6"/>
          <p:cNvSpPr/>
          <p:nvPr/>
        </p:nvSpPr>
        <p:spPr>
          <a:xfrm>
            <a:off x="9298175" y="4035800"/>
            <a:ext cx="3172500" cy="1644000"/>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E5E0DF"/>
              </a:buClr>
              <a:buSzPts val="1750"/>
              <a:buFont typeface="Inter"/>
              <a:buNone/>
            </a:pPr>
            <a:r>
              <a:rPr b="0" i="0" lang="en-US" sz="1750" u="none" cap="none" strike="noStrike">
                <a:solidFill>
                  <a:srgbClr val="E5E0DF"/>
                </a:solidFill>
                <a:latin typeface="Inter"/>
                <a:ea typeface="Inter"/>
                <a:cs typeface="Inter"/>
                <a:sym typeface="Inter"/>
              </a:rPr>
              <a:t>Add annotations to your designs to provide context and guidance for developers and stakeholders.</a:t>
            </a:r>
            <a:endParaRPr b="0" i="0" sz="1750" u="none" cap="none" strike="noStrike">
              <a:solidFill>
                <a:schemeClr val="dk1"/>
              </a:solidFill>
              <a:latin typeface="Calibri"/>
              <a:ea typeface="Calibri"/>
              <a:cs typeface="Calibri"/>
              <a:sym typeface="Calibri"/>
            </a:endParaRPr>
          </a:p>
        </p:txBody>
      </p:sp>
      <p:pic>
        <p:nvPicPr>
          <p:cNvPr descr="preencoded.png" id="103" name="Google Shape;103;p6">
            <a:hlinkClick r:id="rId3"/>
          </p:cNvPr>
          <p:cNvPicPr preferRelativeResize="0"/>
          <p:nvPr/>
        </p:nvPicPr>
        <p:blipFill rotWithShape="1">
          <a:blip r:embed="rId4">
            <a:alphaModFix/>
          </a:blip>
          <a:srcRect b="0" l="0" r="0" t="0"/>
          <a:stretch/>
        </p:blipFill>
        <p:spPr>
          <a:xfrm>
            <a:off x="12242153" y="7589520"/>
            <a:ext cx="2296807" cy="54864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7"/>
          <p:cNvSpPr/>
          <p:nvPr/>
        </p:nvSpPr>
        <p:spPr>
          <a:xfrm>
            <a:off x="0" y="0"/>
            <a:ext cx="14630400" cy="8229600"/>
          </a:xfrm>
          <a:prstGeom prst="rect">
            <a:avLst/>
          </a:prstGeom>
          <a:solidFill>
            <a:srgbClr val="0C0C0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7"/>
          <p:cNvSpPr/>
          <p:nvPr/>
        </p:nvSpPr>
        <p:spPr>
          <a:xfrm>
            <a:off x="0" y="0"/>
            <a:ext cx="14630400" cy="8229600"/>
          </a:xfrm>
          <a:prstGeom prst="rect">
            <a:avLst/>
          </a:prstGeom>
          <a:solidFill>
            <a:srgbClr val="272525"/>
          </a:solidFill>
          <a:ln cap="flat" cmpd="sng" w="13800">
            <a:solidFill>
              <a:srgbClr val="56515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7"/>
          <p:cNvSpPr/>
          <p:nvPr/>
        </p:nvSpPr>
        <p:spPr>
          <a:xfrm>
            <a:off x="833199" y="2898338"/>
            <a:ext cx="7477601" cy="1388745"/>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FFFFFF"/>
              </a:buClr>
              <a:buSzPts val="4374"/>
              <a:buFont typeface="Inter"/>
              <a:buNone/>
            </a:pPr>
            <a:r>
              <a:rPr b="1" i="0" lang="en-US" sz="4374" u="none" cap="none" strike="noStrike">
                <a:solidFill>
                  <a:srgbClr val="FFFFFF"/>
                </a:solidFill>
                <a:latin typeface="Inter"/>
                <a:ea typeface="Inter"/>
                <a:cs typeface="Inter"/>
                <a:sym typeface="Inter"/>
              </a:rPr>
              <a:t>Integration and Collaboration</a:t>
            </a:r>
            <a:endParaRPr b="0" i="0" sz="4374" u="none" cap="none" strike="noStrike">
              <a:solidFill>
                <a:schemeClr val="dk1"/>
              </a:solidFill>
              <a:latin typeface="Calibri"/>
              <a:ea typeface="Calibri"/>
              <a:cs typeface="Calibri"/>
              <a:sym typeface="Calibri"/>
            </a:endParaRPr>
          </a:p>
        </p:txBody>
      </p:sp>
      <p:sp>
        <p:nvSpPr>
          <p:cNvPr id="112" name="Google Shape;112;p7"/>
          <p:cNvSpPr/>
          <p:nvPr/>
        </p:nvSpPr>
        <p:spPr>
          <a:xfrm>
            <a:off x="833199" y="4620339"/>
            <a:ext cx="7477601" cy="710803"/>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E5E0DF"/>
              </a:buClr>
              <a:buSzPts val="1750"/>
              <a:buFont typeface="Inter"/>
              <a:buNone/>
            </a:pPr>
            <a:r>
              <a:rPr b="0" i="0" lang="en-US" sz="1750" u="none" cap="none" strike="noStrike">
                <a:solidFill>
                  <a:srgbClr val="E5E0DF"/>
                </a:solidFill>
                <a:latin typeface="Inter"/>
                <a:ea typeface="Inter"/>
                <a:cs typeface="Inter"/>
                <a:sym typeface="Inter"/>
              </a:rPr>
              <a:t>UXPin integrates with Sketch and Figma for efficient collaboration. Experience real-time collaboration and version control.</a:t>
            </a:r>
            <a:endParaRPr b="0" i="0" sz="1750" u="none" cap="none" strike="noStrike">
              <a:solidFill>
                <a:schemeClr val="dk1"/>
              </a:solidFill>
              <a:latin typeface="Calibri"/>
              <a:ea typeface="Calibri"/>
              <a:cs typeface="Calibri"/>
              <a:sym typeface="Calibri"/>
            </a:endParaRPr>
          </a:p>
        </p:txBody>
      </p:sp>
      <p:pic>
        <p:nvPicPr>
          <p:cNvPr descr="preencoded.png" id="113" name="Google Shape;113;p7"/>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8"/>
          <p:cNvSpPr/>
          <p:nvPr/>
        </p:nvSpPr>
        <p:spPr>
          <a:xfrm>
            <a:off x="0" y="0"/>
            <a:ext cx="14630400" cy="8229600"/>
          </a:xfrm>
          <a:prstGeom prst="rect">
            <a:avLst/>
          </a:prstGeom>
          <a:solidFill>
            <a:srgbClr val="0C0C0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8"/>
          <p:cNvSpPr/>
          <p:nvPr/>
        </p:nvSpPr>
        <p:spPr>
          <a:xfrm>
            <a:off x="0" y="0"/>
            <a:ext cx="14630400" cy="8229600"/>
          </a:xfrm>
          <a:prstGeom prst="rect">
            <a:avLst/>
          </a:prstGeom>
          <a:solidFill>
            <a:srgbClr val="272525"/>
          </a:solidFill>
          <a:ln cap="flat" cmpd="sng" w="13800">
            <a:solidFill>
              <a:srgbClr val="56515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8"/>
          <p:cNvSpPr/>
          <p:nvPr/>
        </p:nvSpPr>
        <p:spPr>
          <a:xfrm>
            <a:off x="6319599" y="2890123"/>
            <a:ext cx="4443889" cy="694373"/>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FFFFFF"/>
              </a:buClr>
              <a:buSzPts val="4374"/>
              <a:buFont typeface="Inter"/>
              <a:buNone/>
            </a:pPr>
            <a:r>
              <a:rPr b="1" i="0" lang="en-US" sz="4374" u="none" cap="none" strike="noStrike">
                <a:solidFill>
                  <a:srgbClr val="FFFFFF"/>
                </a:solidFill>
                <a:latin typeface="Inter"/>
                <a:ea typeface="Inter"/>
                <a:cs typeface="Inter"/>
                <a:sym typeface="Inter"/>
              </a:rPr>
              <a:t>Conclusion</a:t>
            </a:r>
            <a:endParaRPr b="0" i="0" sz="4374" u="none" cap="none" strike="noStrike">
              <a:solidFill>
                <a:schemeClr val="dk1"/>
              </a:solidFill>
              <a:latin typeface="Calibri"/>
              <a:ea typeface="Calibri"/>
              <a:cs typeface="Calibri"/>
              <a:sym typeface="Calibri"/>
            </a:endParaRPr>
          </a:p>
        </p:txBody>
      </p:sp>
      <p:sp>
        <p:nvSpPr>
          <p:cNvPr id="122" name="Google Shape;122;p8"/>
          <p:cNvSpPr/>
          <p:nvPr/>
        </p:nvSpPr>
        <p:spPr>
          <a:xfrm>
            <a:off x="6319599" y="3917752"/>
            <a:ext cx="7477601" cy="1421606"/>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E5E0DF"/>
              </a:buClr>
              <a:buSzPts val="1750"/>
              <a:buFont typeface="Inter"/>
              <a:buNone/>
            </a:pPr>
            <a:r>
              <a:rPr b="0" i="0" lang="en-US" sz="1750" u="none" cap="none" strike="noStrike">
                <a:solidFill>
                  <a:srgbClr val="E5E0DF"/>
                </a:solidFill>
                <a:latin typeface="Inter"/>
                <a:ea typeface="Inter"/>
                <a:cs typeface="Inter"/>
                <a:sym typeface="Inter"/>
              </a:rPr>
              <a:t>UXPin empowers designers to unleash their creativity and create remarkable user experiences. Explore its features, benefits, use cases, and integration options today to revolutionize your design process. Now, let's open the floor for questions and discussion.</a:t>
            </a:r>
            <a:endParaRPr b="0" i="0" sz="1750" u="none" cap="none" strike="noStrike">
              <a:solidFill>
                <a:schemeClr val="dk1"/>
              </a:solidFill>
              <a:latin typeface="Calibri"/>
              <a:ea typeface="Calibri"/>
              <a:cs typeface="Calibri"/>
              <a:sym typeface="Calibri"/>
            </a:endParaRPr>
          </a:p>
        </p:txBody>
      </p:sp>
      <p:pic>
        <p:nvPicPr>
          <p:cNvPr descr="preencoded.png" id="123" name="Google Shape;123;p8"/>
          <p:cNvPicPr preferRelativeResize="0"/>
          <p:nvPr/>
        </p:nvPicPr>
        <p:blipFill rotWithShape="1">
          <a:blip r:embed="rId3">
            <a:alphaModFix/>
          </a:blip>
          <a:srcRect b="0" l="0" r="0" t="0"/>
          <a:stretch/>
        </p:blipFill>
        <p:spPr>
          <a:xfrm>
            <a:off x="0" y="0"/>
            <a:ext cx="5486400" cy="8229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2945b2bc391_0_0"/>
          <p:cNvSpPr/>
          <p:nvPr/>
        </p:nvSpPr>
        <p:spPr>
          <a:xfrm>
            <a:off x="0" y="0"/>
            <a:ext cx="14630400" cy="8229600"/>
          </a:xfrm>
          <a:prstGeom prst="rect">
            <a:avLst/>
          </a:prstGeom>
          <a:solidFill>
            <a:srgbClr val="0C0C0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g2945b2bc391_0_0"/>
          <p:cNvSpPr/>
          <p:nvPr/>
        </p:nvSpPr>
        <p:spPr>
          <a:xfrm>
            <a:off x="0" y="0"/>
            <a:ext cx="14630400" cy="8229600"/>
          </a:xfrm>
          <a:prstGeom prst="rect">
            <a:avLst/>
          </a:prstGeom>
          <a:solidFill>
            <a:srgbClr val="272525"/>
          </a:solidFill>
          <a:ln cap="flat" cmpd="sng" w="13800">
            <a:solidFill>
              <a:srgbClr val="56515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g2945b2bc391_0_0"/>
          <p:cNvSpPr/>
          <p:nvPr/>
        </p:nvSpPr>
        <p:spPr>
          <a:xfrm>
            <a:off x="6319599" y="2890123"/>
            <a:ext cx="4443900" cy="694500"/>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FFFFFF"/>
              </a:buClr>
              <a:buSzPts val="4374"/>
              <a:buFont typeface="Inter"/>
              <a:buNone/>
            </a:pPr>
            <a:r>
              <a:t/>
            </a:r>
            <a:endParaRPr b="0" i="0" sz="4374" u="none" cap="none" strike="noStrike">
              <a:solidFill>
                <a:schemeClr val="dk1"/>
              </a:solidFill>
              <a:latin typeface="Calibri"/>
              <a:ea typeface="Calibri"/>
              <a:cs typeface="Calibri"/>
              <a:sym typeface="Calibri"/>
            </a:endParaRPr>
          </a:p>
        </p:txBody>
      </p:sp>
      <p:pic>
        <p:nvPicPr>
          <p:cNvPr descr="preencoded.png" id="132" name="Google Shape;132;g2945b2bc391_0_0"/>
          <p:cNvPicPr preferRelativeResize="0"/>
          <p:nvPr/>
        </p:nvPicPr>
        <p:blipFill rotWithShape="1">
          <a:blip r:embed="rId3">
            <a:alphaModFix/>
          </a:blip>
          <a:srcRect b="0" l="0" r="0" t="0"/>
          <a:stretch/>
        </p:blipFill>
        <p:spPr>
          <a:xfrm>
            <a:off x="0" y="0"/>
            <a:ext cx="5486400" cy="8229600"/>
          </a:xfrm>
          <a:prstGeom prst="rect">
            <a:avLst/>
          </a:prstGeom>
          <a:noFill/>
          <a:ln>
            <a:noFill/>
          </a:ln>
        </p:spPr>
      </p:pic>
      <p:pic>
        <p:nvPicPr>
          <p:cNvPr id="133" name="Google Shape;133;g2945b2bc391_0_0"/>
          <p:cNvPicPr preferRelativeResize="0"/>
          <p:nvPr/>
        </p:nvPicPr>
        <p:blipFill rotWithShape="1">
          <a:blip r:embed="rId4">
            <a:alphaModFix/>
          </a:blip>
          <a:srcRect b="0" l="0" r="0" t="0"/>
          <a:stretch/>
        </p:blipFill>
        <p:spPr>
          <a:xfrm>
            <a:off x="4876800" y="1676400"/>
            <a:ext cx="4876800" cy="4876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2023-10-27T16:31:21Z</dcterms:created>
  <dc:creator>PptxGenJS</dc:creator>
</cp:coreProperties>
</file>